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9" r:id="rId7"/>
    <p:sldId id="265" r:id="rId8"/>
    <p:sldId id="266" r:id="rId9"/>
    <p:sldId id="273" r:id="rId10"/>
    <p:sldId id="262" r:id="rId11"/>
    <p:sldId id="289" r:id="rId12"/>
    <p:sldId id="272" r:id="rId13"/>
    <p:sldId id="274" r:id="rId14"/>
    <p:sldId id="277" r:id="rId15"/>
    <p:sldId id="275" r:id="rId16"/>
    <p:sldId id="276" r:id="rId17"/>
    <p:sldId id="291" r:id="rId18"/>
    <p:sldId id="268" r:id="rId19"/>
    <p:sldId id="278" r:id="rId20"/>
    <p:sldId id="288" r:id="rId21"/>
    <p:sldId id="287" r:id="rId22"/>
    <p:sldId id="283" r:id="rId23"/>
    <p:sldId id="284" r:id="rId24"/>
    <p:sldId id="286" r:id="rId25"/>
    <p:sldId id="290" r:id="rId26"/>
    <p:sldId id="296" r:id="rId27"/>
    <p:sldId id="292" r:id="rId28"/>
    <p:sldId id="293" r:id="rId29"/>
    <p:sldId id="294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95" autoAdjust="0"/>
    <p:restoredTop sz="99767" autoAdjust="0"/>
  </p:normalViewPr>
  <p:slideViewPr>
    <p:cSldViewPr snapToGrid="0" snapToObjects="1">
      <p:cViewPr>
        <p:scale>
          <a:sx n="155" d="100"/>
          <a:sy n="155" d="100"/>
        </p:scale>
        <p:origin x="-2344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8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4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57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8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2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2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4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1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8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732EC-CF72-844C-B93A-E959CA737806}" type="datetimeFigureOut">
              <a:rPr lang="en-US" smtClean="0"/>
              <a:t>3/17/14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009CB-1447-6046-9E8D-A24CF2D5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fsu.edu/~hironaka/FSUUF/knudson.pdf" TargetMode="External"/><Relationship Id="rId4" Type="http://schemas.openxmlformats.org/officeDocument/2006/relationships/hyperlink" Target="http://math.uchicago.edu/~shmuel/AAT-readings/Data%20Analysis%20/PersTop.pdf" TargetMode="External"/><Relationship Id="rId5" Type="http://schemas.openxmlformats.org/officeDocument/2006/relationships/hyperlink" Target="http://datarefiner.com/netflix17770movies.png" TargetMode="External"/><Relationship Id="rId6" Type="http://schemas.openxmlformats.org/officeDocument/2006/relationships/hyperlink" Target="http://datarefiner.com/netflix17770movies_annotation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ms.org/journals/bull/2009-46-02/S0273-0979-09-01249-X/S0273-0979-09-01249-X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129" y="2418930"/>
            <a:ext cx="5770617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Why Topological Data Analysis Beats Dimension Reduction</a:t>
            </a:r>
            <a:endParaRPr lang="en-US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5169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tflix17000movi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52" y="956732"/>
            <a:ext cx="6495617" cy="5901267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2709333" y="2069895"/>
            <a:ext cx="1109321" cy="752461"/>
          </a:xfrm>
          <a:prstGeom prst="frame">
            <a:avLst>
              <a:gd name="adj1" fmla="val 137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Music</a:t>
            </a:r>
            <a:endParaRPr lang="en-US" sz="1400" b="1" dirty="0">
              <a:solidFill>
                <a:srgbClr val="008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9" name="Frame 8"/>
          <p:cNvSpPr/>
          <p:nvPr/>
        </p:nvSpPr>
        <p:spPr>
          <a:xfrm>
            <a:off x="2709333" y="1063145"/>
            <a:ext cx="961987" cy="898272"/>
          </a:xfrm>
          <a:prstGeom prst="frame">
            <a:avLst>
              <a:gd name="adj1" fmla="val 137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Indian</a:t>
            </a:r>
            <a:endParaRPr lang="en-US" sz="1400" b="1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0" name="Frame 9"/>
          <p:cNvSpPr/>
          <p:nvPr/>
        </p:nvSpPr>
        <p:spPr>
          <a:xfrm>
            <a:off x="2440517" y="4981972"/>
            <a:ext cx="1109321" cy="1399050"/>
          </a:xfrm>
          <a:prstGeom prst="frame">
            <a:avLst>
              <a:gd name="adj1" fmla="val 137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804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Anime</a:t>
            </a:r>
            <a:endParaRPr lang="en-US" sz="1400" b="1" dirty="0">
              <a:solidFill>
                <a:srgbClr val="804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1" name="Frame 10"/>
          <p:cNvSpPr/>
          <p:nvPr/>
        </p:nvSpPr>
        <p:spPr>
          <a:xfrm>
            <a:off x="6157381" y="2069895"/>
            <a:ext cx="1109321" cy="610161"/>
          </a:xfrm>
          <a:prstGeom prst="frame">
            <a:avLst>
              <a:gd name="adj1" fmla="val 137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French</a:t>
            </a:r>
            <a:endParaRPr lang="en-US" sz="1400" b="1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2" name="Frame 11"/>
          <p:cNvSpPr/>
          <p:nvPr/>
        </p:nvSpPr>
        <p:spPr>
          <a:xfrm>
            <a:off x="4226982" y="1063145"/>
            <a:ext cx="1018880" cy="697919"/>
          </a:xfrm>
          <a:prstGeom prst="frame">
            <a:avLst>
              <a:gd name="adj1" fmla="val 137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Honk Kong</a:t>
            </a:r>
            <a:endParaRPr lang="en-US" sz="1400" b="1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3" name="Frame 12"/>
          <p:cNvSpPr/>
          <p:nvPr/>
        </p:nvSpPr>
        <p:spPr>
          <a:xfrm>
            <a:off x="2480734" y="3097895"/>
            <a:ext cx="1003490" cy="1293460"/>
          </a:xfrm>
          <a:prstGeom prst="frame">
            <a:avLst>
              <a:gd name="adj1" fmla="val 137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804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US Cartoons</a:t>
            </a:r>
            <a:endParaRPr lang="en-US" sz="1400" b="1" dirty="0">
              <a:solidFill>
                <a:srgbClr val="804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4" name="Frame 13"/>
          <p:cNvSpPr/>
          <p:nvPr/>
        </p:nvSpPr>
        <p:spPr>
          <a:xfrm>
            <a:off x="3572056" y="4973284"/>
            <a:ext cx="1109321" cy="697820"/>
          </a:xfrm>
          <a:prstGeom prst="frame">
            <a:avLst>
              <a:gd name="adj1" fmla="val 137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804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Kids</a:t>
            </a:r>
          </a:p>
          <a:p>
            <a:pPr algn="ctr"/>
            <a:r>
              <a:rPr lang="en-US" sz="1400" b="1" dirty="0" smtClean="0">
                <a:solidFill>
                  <a:srgbClr val="804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Movie</a:t>
            </a:r>
            <a:endParaRPr lang="en-US" sz="1400" b="1" dirty="0">
              <a:solidFill>
                <a:srgbClr val="804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5" name="Frame 14"/>
          <p:cNvSpPr/>
          <p:nvPr/>
        </p:nvSpPr>
        <p:spPr>
          <a:xfrm>
            <a:off x="5096934" y="3270799"/>
            <a:ext cx="655734" cy="898272"/>
          </a:xfrm>
          <a:prstGeom prst="frame">
            <a:avLst>
              <a:gd name="adj1" fmla="val 137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>
                <a:solidFill>
                  <a:srgbClr val="8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German</a:t>
            </a:r>
            <a:endParaRPr lang="en-US" sz="900" b="1" dirty="0">
              <a:solidFill>
                <a:srgbClr val="8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6" name="Frame 15"/>
          <p:cNvSpPr/>
          <p:nvPr/>
        </p:nvSpPr>
        <p:spPr>
          <a:xfrm>
            <a:off x="6469106" y="2721452"/>
            <a:ext cx="929085" cy="916385"/>
          </a:xfrm>
          <a:prstGeom prst="frame">
            <a:avLst>
              <a:gd name="adj1" fmla="val 137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US</a:t>
            </a:r>
          </a:p>
          <a:p>
            <a:pPr algn="ctr"/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Retro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7" name="Frame 16"/>
          <p:cNvSpPr/>
          <p:nvPr/>
        </p:nvSpPr>
        <p:spPr>
          <a:xfrm>
            <a:off x="6238357" y="4529667"/>
            <a:ext cx="841479" cy="828535"/>
          </a:xfrm>
          <a:prstGeom prst="frame">
            <a:avLst>
              <a:gd name="adj1" fmla="val 13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 Neue"/>
                <a:cs typeface="Helvetica Neue"/>
              </a:rPr>
              <a:t>Horror</a:t>
            </a:r>
            <a:endParaRPr lang="en-US" sz="1200" b="1" dirty="0"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211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762"/>
            <a:ext cx="9144000" cy="579623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1734" y="882901"/>
            <a:ext cx="3325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Horror movies example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307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344566"/>
            <a:ext cx="5149367" cy="514936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1734" y="882901"/>
            <a:ext cx="350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Result comparison: PCA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556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734" y="882901"/>
            <a:ext cx="5599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Result comparison: Spectral Embedding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33" y="1048233"/>
            <a:ext cx="5147733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6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734" y="882901"/>
            <a:ext cx="6961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Result comparison</a:t>
            </a:r>
            <a:r>
              <a:rPr lang="en-US" sz="2400" dirty="0">
                <a:latin typeface="Helvetica Neue Light"/>
                <a:cs typeface="Helvetica Neue Light"/>
              </a:rPr>
              <a:t>: Locally-linear </a:t>
            </a:r>
            <a:r>
              <a:rPr lang="en-US" sz="2400" dirty="0" smtClean="0">
                <a:latin typeface="Helvetica Neue Light"/>
                <a:cs typeface="Helvetica Neue Light"/>
              </a:rPr>
              <a:t>embedding (LLE)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32932"/>
            <a:ext cx="5825067" cy="58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36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734" y="882901"/>
            <a:ext cx="4550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Result comparison: Hessian LLE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01800"/>
            <a:ext cx="4267934" cy="42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6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734" y="882901"/>
            <a:ext cx="790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Result comparison</a:t>
            </a:r>
            <a:r>
              <a:rPr lang="en-US" sz="2400" dirty="0">
                <a:latin typeface="Helvetica Neue Light"/>
                <a:cs typeface="Helvetica Neue Light"/>
              </a:rPr>
              <a:t>: Local tangent space </a:t>
            </a:r>
            <a:r>
              <a:rPr lang="en-US" sz="2400" dirty="0" smtClean="0">
                <a:latin typeface="Helvetica Neue Light"/>
                <a:cs typeface="Helvetica Neue Light"/>
              </a:rPr>
              <a:t>alignment (LTSA)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66" y="1955799"/>
            <a:ext cx="3191934" cy="31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734" y="882901"/>
            <a:ext cx="640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Result </a:t>
            </a:r>
            <a:r>
              <a:rPr lang="en-US" sz="2400" dirty="0" smtClean="0">
                <a:latin typeface="Helvetica Neue Light"/>
                <a:cs typeface="Helvetica Neue Light"/>
              </a:rPr>
              <a:t>comparison: TDA with other techniques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pic>
        <p:nvPicPr>
          <p:cNvPr id="5" name="Picture 4" descr="netflix17000movi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" y="2016237"/>
            <a:ext cx="4758266" cy="43228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3707" t="13319" r="14656" b="25044"/>
          <a:stretch/>
        </p:blipFill>
        <p:spPr>
          <a:xfrm>
            <a:off x="5404098" y="1778000"/>
            <a:ext cx="1425677" cy="14256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38356" y="158135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 Light"/>
                <a:cs typeface="Helvetica Neue Light"/>
              </a:rPr>
              <a:t>LLE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098" y="3433097"/>
            <a:ext cx="1445092" cy="16632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38356" y="330059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 Light"/>
                <a:cs typeface="Helvetica Neue Light"/>
              </a:rPr>
              <a:t>PCA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190" y="1778000"/>
            <a:ext cx="1477804" cy="14778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49134" y="158135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 Light"/>
                <a:cs typeface="Helvetica Neue Light"/>
              </a:rPr>
              <a:t>LTSA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14878" t="6821" r="23612" b="21219"/>
          <a:stretch/>
        </p:blipFill>
        <p:spPr>
          <a:xfrm>
            <a:off x="7029448" y="3567199"/>
            <a:ext cx="1233764" cy="14433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51523" y="3300597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 Light"/>
                <a:cs typeface="Helvetica Neue Light"/>
              </a:rPr>
              <a:t>Hessian LLE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35144" y="1581356"/>
            <a:ext cx="275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Topological Data Analysis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648" y="5096388"/>
            <a:ext cx="1601018" cy="16010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59859" y="5183240"/>
            <a:ext cx="1535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 Light"/>
                <a:cs typeface="Helvetica Neue Light"/>
              </a:rPr>
              <a:t>Spectral Embedding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027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</a:t>
            </a:r>
            <a:r>
              <a:rPr lang="nb-NO" dirty="0">
                <a:latin typeface="Helvetica Neue Light"/>
                <a:cs typeface="Helvetica Neue Light"/>
              </a:rPr>
              <a:t>Yelp Dataset </a:t>
            </a:r>
            <a:r>
              <a:rPr lang="nb-NO" dirty="0" smtClean="0">
                <a:latin typeface="Helvetica Neue Light"/>
                <a:cs typeface="Helvetica Neue Light"/>
              </a:rPr>
              <a:t>Challenge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4" name="Picture 3" descr="yelp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4025"/>
            <a:ext cx="2586566" cy="1293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8334" y="1874025"/>
            <a:ext cx="3945466" cy="351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Sample </a:t>
            </a:r>
            <a:r>
              <a:rPr lang="en-US" sz="2400" dirty="0">
                <a:latin typeface="Helvetica Neue Light"/>
                <a:cs typeface="Helvetica Neue Light"/>
              </a:rPr>
              <a:t>of our data from the greater Phoenix, AZ metropolitan area including:</a:t>
            </a:r>
          </a:p>
          <a:p>
            <a:endParaRPr lang="en-US" sz="1050" dirty="0">
              <a:latin typeface="Helvetica Neue Light"/>
              <a:cs typeface="Helvetica Neue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 Neue Light"/>
                <a:cs typeface="Helvetica Neue Light"/>
              </a:rPr>
              <a:t>15,585</a:t>
            </a:r>
            <a:r>
              <a:rPr lang="en-US" sz="2000" dirty="0">
                <a:latin typeface="Helvetica Neue Light"/>
                <a:cs typeface="Helvetica Neue Light"/>
              </a:rPr>
              <a:t> businesses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 Neue Light"/>
                <a:cs typeface="Helvetica Neue Light"/>
              </a:rPr>
              <a:t>111,561</a:t>
            </a:r>
            <a:r>
              <a:rPr lang="en-US" sz="2000" dirty="0">
                <a:latin typeface="Helvetica Neue Light"/>
                <a:cs typeface="Helvetica Neue Light"/>
              </a:rPr>
              <a:t> business attributes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 Neue Light"/>
                <a:cs typeface="Helvetica Neue Light"/>
              </a:rPr>
              <a:t>11,434</a:t>
            </a:r>
            <a:r>
              <a:rPr lang="en-US" sz="2000" dirty="0">
                <a:latin typeface="Helvetica Neue Light"/>
                <a:cs typeface="Helvetica Neue Light"/>
              </a:rPr>
              <a:t> check-in sets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 Neue Light"/>
                <a:cs typeface="Helvetica Neue Light"/>
              </a:rPr>
              <a:t>70,817</a:t>
            </a:r>
            <a:r>
              <a:rPr lang="en-US" sz="2000" dirty="0">
                <a:latin typeface="Helvetica Neue Light"/>
                <a:cs typeface="Helvetica Neue Light"/>
              </a:rPr>
              <a:t> users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 Neue Light"/>
                <a:cs typeface="Helvetica Neue Light"/>
              </a:rPr>
              <a:t>151,516</a:t>
            </a:r>
            <a:r>
              <a:rPr lang="en-US" sz="2000" dirty="0">
                <a:latin typeface="Helvetica Neue Light"/>
                <a:cs typeface="Helvetica Neue Light"/>
              </a:rPr>
              <a:t> edge social graph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 Neue Light"/>
                <a:cs typeface="Helvetica Neue Light"/>
              </a:rPr>
              <a:t>113,993</a:t>
            </a:r>
            <a:r>
              <a:rPr lang="en-US" sz="2000" dirty="0">
                <a:latin typeface="Helvetica Neue Light"/>
                <a:cs typeface="Helvetica Neue Light"/>
              </a:rPr>
              <a:t> tips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 Neue Light"/>
                <a:cs typeface="Helvetica Neue Light"/>
              </a:rPr>
              <a:t>335,022</a:t>
            </a:r>
            <a:r>
              <a:rPr lang="en-US" sz="2000" dirty="0">
                <a:latin typeface="Helvetica Neue Light"/>
                <a:cs typeface="Helvetica Neue Light"/>
              </a:rPr>
              <a:t> </a:t>
            </a:r>
            <a:r>
              <a:rPr lang="en-US" sz="2000" dirty="0" smtClean="0">
                <a:latin typeface="Helvetica Neue Light"/>
                <a:cs typeface="Helvetica Neue Light"/>
              </a:rPr>
              <a:t>reviews</a:t>
            </a:r>
            <a:endParaRPr lang="en-US" sz="2000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8334" y="1284572"/>
            <a:ext cx="419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u="sng" dirty="0">
                <a:latin typeface="Helvetica Neue Light"/>
                <a:cs typeface="Helvetica Neue Light"/>
              </a:rPr>
              <a:t>http://www.yelp.com/dataset_challenge</a:t>
            </a:r>
            <a:endParaRPr lang="en-US" u="sng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1344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</a:t>
            </a:r>
            <a:r>
              <a:rPr lang="nb-NO" dirty="0">
                <a:latin typeface="Helvetica Neue Light"/>
                <a:cs typeface="Helvetica Neue Light"/>
              </a:rPr>
              <a:t>Yelp Dataset </a:t>
            </a:r>
            <a:r>
              <a:rPr lang="nb-NO" dirty="0" smtClean="0">
                <a:latin typeface="Helvetica Neue Light"/>
                <a:cs typeface="Helvetica Neue Light"/>
              </a:rPr>
              <a:t>Challenge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734" y="882901"/>
            <a:ext cx="2931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Data Transformation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1133" y="1707495"/>
            <a:ext cx="757766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Courier"/>
                <a:cs typeface="Courier"/>
              </a:rPr>
              <a:t>{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    'type': '</a:t>
            </a:r>
            <a:r>
              <a:rPr lang="en-US" sz="1100" dirty="0" err="1">
                <a:latin typeface="Courier"/>
                <a:cs typeface="Courier"/>
              </a:rPr>
              <a:t>checkin</a:t>
            </a:r>
            <a:r>
              <a:rPr lang="en-US" sz="1100" dirty="0">
                <a:latin typeface="Courier"/>
                <a:cs typeface="Courier"/>
              </a:rPr>
              <a:t>',</a:t>
            </a:r>
          </a:p>
          <a:p>
            <a:r>
              <a:rPr lang="en-US" sz="1100" dirty="0">
                <a:latin typeface="Courier"/>
                <a:cs typeface="Courier"/>
              </a:rPr>
              <a:t>    '</a:t>
            </a:r>
            <a:r>
              <a:rPr lang="en-US" sz="1100" dirty="0" err="1">
                <a:latin typeface="Courier"/>
                <a:cs typeface="Courier"/>
              </a:rPr>
              <a:t>business_id</a:t>
            </a:r>
            <a:r>
              <a:rPr lang="en-US" sz="1100" dirty="0">
                <a:latin typeface="Courier"/>
                <a:cs typeface="Courier"/>
              </a:rPr>
              <a:t>': (encrypted business id),</a:t>
            </a:r>
          </a:p>
          <a:p>
            <a:r>
              <a:rPr lang="en-US" sz="1100" dirty="0">
                <a:latin typeface="Courier"/>
                <a:cs typeface="Courier"/>
              </a:rPr>
              <a:t>    '</a:t>
            </a:r>
            <a:r>
              <a:rPr lang="en-US" sz="1100" dirty="0" err="1">
                <a:latin typeface="Courier"/>
                <a:cs typeface="Courier"/>
              </a:rPr>
              <a:t>checkin_info</a:t>
            </a:r>
            <a:r>
              <a:rPr lang="en-US" sz="1100" dirty="0">
                <a:latin typeface="Courier"/>
                <a:cs typeface="Courier"/>
              </a:rPr>
              <a:t>': {</a:t>
            </a:r>
          </a:p>
          <a:p>
            <a:r>
              <a:rPr lang="en-US" sz="1100" dirty="0">
                <a:latin typeface="Courier"/>
                <a:cs typeface="Courier"/>
              </a:rPr>
              <a:t>        '0-0': (number of </a:t>
            </a:r>
            <a:r>
              <a:rPr lang="en-US" sz="1100" dirty="0" err="1">
                <a:latin typeface="Courier"/>
                <a:cs typeface="Courier"/>
              </a:rPr>
              <a:t>checkins</a:t>
            </a:r>
            <a:r>
              <a:rPr lang="en-US" sz="1100" dirty="0">
                <a:latin typeface="Courier"/>
                <a:cs typeface="Courier"/>
              </a:rPr>
              <a:t> from 00:00 to 01:00 on all Sundays),</a:t>
            </a:r>
          </a:p>
          <a:p>
            <a:r>
              <a:rPr lang="en-US" sz="1100" dirty="0">
                <a:latin typeface="Courier"/>
                <a:cs typeface="Courier"/>
              </a:rPr>
              <a:t>        '1-0': (number of </a:t>
            </a:r>
            <a:r>
              <a:rPr lang="en-US" sz="1100" dirty="0" err="1">
                <a:latin typeface="Courier"/>
                <a:cs typeface="Courier"/>
              </a:rPr>
              <a:t>checkins</a:t>
            </a:r>
            <a:r>
              <a:rPr lang="en-US" sz="1100" dirty="0">
                <a:latin typeface="Courier"/>
                <a:cs typeface="Courier"/>
              </a:rPr>
              <a:t> from 01:00 to 02:00 on all Sundays),</a:t>
            </a:r>
          </a:p>
          <a:p>
            <a:r>
              <a:rPr lang="en-US" sz="1100" dirty="0">
                <a:latin typeface="Courier"/>
                <a:cs typeface="Courier"/>
              </a:rPr>
              <a:t>        ...</a:t>
            </a:r>
          </a:p>
          <a:p>
            <a:r>
              <a:rPr lang="en-US" sz="1100" dirty="0">
                <a:latin typeface="Courier"/>
                <a:cs typeface="Courier"/>
              </a:rPr>
              <a:t>        '14-4': (number of </a:t>
            </a:r>
            <a:r>
              <a:rPr lang="en-US" sz="1100" dirty="0" err="1">
                <a:latin typeface="Courier"/>
                <a:cs typeface="Courier"/>
              </a:rPr>
              <a:t>checkins</a:t>
            </a:r>
            <a:r>
              <a:rPr lang="en-US" sz="1100" dirty="0">
                <a:latin typeface="Courier"/>
                <a:cs typeface="Courier"/>
              </a:rPr>
              <a:t> from 14:00 to 15:00 on all Thursdays),</a:t>
            </a:r>
          </a:p>
          <a:p>
            <a:r>
              <a:rPr lang="en-US" sz="1100" dirty="0">
                <a:latin typeface="Courier"/>
                <a:cs typeface="Courier"/>
              </a:rPr>
              <a:t>        ...</a:t>
            </a:r>
          </a:p>
          <a:p>
            <a:r>
              <a:rPr lang="en-US" sz="1100" dirty="0">
                <a:latin typeface="Courier"/>
                <a:cs typeface="Courier"/>
              </a:rPr>
              <a:t>        '23-6': (number of </a:t>
            </a:r>
            <a:r>
              <a:rPr lang="en-US" sz="1100" dirty="0" err="1">
                <a:latin typeface="Courier"/>
                <a:cs typeface="Courier"/>
              </a:rPr>
              <a:t>checkins</a:t>
            </a:r>
            <a:r>
              <a:rPr lang="en-US" sz="1100" dirty="0">
                <a:latin typeface="Courier"/>
                <a:cs typeface="Courier"/>
              </a:rPr>
              <a:t> from 23:00 to 00:00 on all Saturdays)</a:t>
            </a:r>
          </a:p>
          <a:p>
            <a:r>
              <a:rPr lang="en-US" sz="1100" dirty="0">
                <a:latin typeface="Courier"/>
                <a:cs typeface="Courier"/>
              </a:rPr>
              <a:t>    }, # if there was no </a:t>
            </a:r>
            <a:r>
              <a:rPr lang="en-US" sz="1100" dirty="0" err="1">
                <a:latin typeface="Courier"/>
                <a:cs typeface="Courier"/>
              </a:rPr>
              <a:t>checkin</a:t>
            </a:r>
            <a:r>
              <a:rPr lang="en-US" sz="1100" dirty="0">
                <a:latin typeface="Courier"/>
                <a:cs typeface="Courier"/>
              </a:rPr>
              <a:t> for a hour-day block it will not be in the </a:t>
            </a:r>
            <a:r>
              <a:rPr lang="en-US" sz="1100" dirty="0" err="1">
                <a:latin typeface="Courier"/>
                <a:cs typeface="Courier"/>
              </a:rPr>
              <a:t>dict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133" y="13631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Check-ins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367" y="4553550"/>
            <a:ext cx="3848100" cy="1589016"/>
          </a:xfrm>
          <a:prstGeom prst="rect">
            <a:avLst/>
          </a:prstGeom>
        </p:spPr>
      </p:pic>
      <p:sp>
        <p:nvSpPr>
          <p:cNvPr id="10" name="Notched Right Arrow 9"/>
          <p:cNvSpPr/>
          <p:nvPr/>
        </p:nvSpPr>
        <p:spPr>
          <a:xfrm rot="5400000">
            <a:off x="3252077" y="3821139"/>
            <a:ext cx="521838" cy="541866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79587" y="4553550"/>
            <a:ext cx="2569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[15,585:168]</a:t>
            </a:r>
          </a:p>
          <a:p>
            <a:pPr algn="ctr"/>
            <a:r>
              <a:rPr lang="ru-RU" dirty="0" smtClean="0">
                <a:latin typeface="Helvetica Neue Light"/>
                <a:cs typeface="Helvetica Neue Light"/>
              </a:rPr>
              <a:t>2</a:t>
            </a:r>
            <a:r>
              <a:rPr lang="en-US" dirty="0" smtClean="0">
                <a:latin typeface="Helvetica Neue Light"/>
                <a:cs typeface="Helvetica Neue Light"/>
              </a:rPr>
              <a:t>.</a:t>
            </a:r>
            <a:r>
              <a:rPr lang="ru-RU" dirty="0" smtClean="0">
                <a:latin typeface="Helvetica Neue Light"/>
                <a:cs typeface="Helvetica Neue Light"/>
              </a:rPr>
              <a:t>6</a:t>
            </a:r>
            <a:r>
              <a:rPr lang="en-US" dirty="0" smtClean="0">
                <a:latin typeface="Helvetica Neue Light"/>
                <a:cs typeface="Helvetica Neue Light"/>
              </a:rPr>
              <a:t> millions of elements</a:t>
            </a:r>
            <a:endParaRPr lang="en-US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698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1240351"/>
            <a:ext cx="2909844" cy="2218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934" y="1240351"/>
            <a:ext cx="2631110" cy="23127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4800" y="1909219"/>
            <a:ext cx="554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+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000" y="3788818"/>
            <a:ext cx="36707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Neue Light"/>
                <a:cs typeface="Helvetica Neue Light"/>
              </a:rPr>
              <a:t>Instead of asking data specific questions we can use traditional tools to join different data sources and prepare a holistic dataset</a:t>
            </a:r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46133" y="3788818"/>
            <a:ext cx="3204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Neue Light"/>
                <a:cs typeface="Helvetica Neue Light"/>
              </a:rPr>
              <a:t>This dataset can be automatically processed using topological data analysis and presented as map of dependencies and correlations</a:t>
            </a:r>
            <a:endParaRPr lang="en-US" sz="1600" dirty="0">
              <a:latin typeface="Helvetica Neue Light"/>
              <a:cs typeface="Helvetica Neue Ligh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The </a:t>
            </a:r>
            <a:r>
              <a:rPr lang="en-US" dirty="0" smtClean="0">
                <a:latin typeface="Helvetica Neue Light"/>
                <a:cs typeface="Helvetica Neue Light"/>
              </a:rPr>
              <a:t>motivation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4800" y="4631970"/>
            <a:ext cx="554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  <a:cs typeface="Helvetica Neue Light"/>
              </a:rPr>
              <a:t>=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4387" y="5530888"/>
            <a:ext cx="520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 Neue Light"/>
                <a:cs typeface="Helvetica Neue Light"/>
              </a:rPr>
              <a:t>Get answers to questions you didn’t ask yet</a:t>
            </a:r>
            <a:endParaRPr lang="en-US" b="1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686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</a:t>
            </a:r>
            <a:r>
              <a:rPr lang="nb-NO" dirty="0">
                <a:latin typeface="Helvetica Neue Light"/>
                <a:cs typeface="Helvetica Neue Light"/>
              </a:rPr>
              <a:t>Yelp Dataset </a:t>
            </a:r>
            <a:r>
              <a:rPr lang="nb-NO" dirty="0" smtClean="0">
                <a:latin typeface="Helvetica Neue Light"/>
                <a:cs typeface="Helvetica Neue Light"/>
              </a:rPr>
              <a:t>Challenge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734" y="882901"/>
            <a:ext cx="3823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Visualisation: All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66" y="3090334"/>
            <a:ext cx="1757183" cy="153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87" y="3146322"/>
            <a:ext cx="1734527" cy="1466646"/>
          </a:xfrm>
          <a:prstGeom prst="rect">
            <a:avLst/>
          </a:prstGeom>
        </p:spPr>
      </p:pic>
      <p:pic>
        <p:nvPicPr>
          <p:cNvPr id="3" name="Picture 2" descr="business_checkins_smal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10257" r="8164" b="13847"/>
          <a:stretch/>
        </p:blipFill>
        <p:spPr>
          <a:xfrm>
            <a:off x="936000" y="1332000"/>
            <a:ext cx="5256000" cy="532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184" y="3146321"/>
            <a:ext cx="1736622" cy="14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0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</a:t>
            </a:r>
            <a:r>
              <a:rPr lang="nb-NO" dirty="0">
                <a:latin typeface="Helvetica Neue Light"/>
                <a:cs typeface="Helvetica Neue Light"/>
              </a:rPr>
              <a:t>Yelp Dataset </a:t>
            </a:r>
            <a:r>
              <a:rPr lang="nb-NO" dirty="0" smtClean="0">
                <a:latin typeface="Helvetica Neue Light"/>
                <a:cs typeface="Helvetica Neue Light"/>
              </a:rPr>
              <a:t>Challenge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734" y="882901"/>
            <a:ext cx="4495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Visualisation: Food, Restaurants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66" y="3090334"/>
            <a:ext cx="1757183" cy="153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87" y="3146322"/>
            <a:ext cx="1734527" cy="1466646"/>
          </a:xfrm>
          <a:prstGeom prst="rect">
            <a:avLst/>
          </a:prstGeom>
        </p:spPr>
      </p:pic>
      <p:pic>
        <p:nvPicPr>
          <p:cNvPr id="4" name="Picture 3" descr="business_checkins_small_foo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10256" r="8163" b="13846"/>
          <a:stretch/>
        </p:blipFill>
        <p:spPr>
          <a:xfrm>
            <a:off x="936000" y="1332000"/>
            <a:ext cx="5256000" cy="532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377" y="3146323"/>
            <a:ext cx="1727828" cy="14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85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</a:t>
            </a:r>
            <a:r>
              <a:rPr lang="nb-NO" dirty="0">
                <a:latin typeface="Helvetica Neue Light"/>
                <a:cs typeface="Helvetica Neue Light"/>
              </a:rPr>
              <a:t>Yelp Dataset </a:t>
            </a:r>
            <a:r>
              <a:rPr lang="nb-NO" dirty="0" smtClean="0">
                <a:latin typeface="Helvetica Neue Light"/>
                <a:cs typeface="Helvetica Neue Light"/>
              </a:rPr>
              <a:t>Challenge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734" y="882901"/>
            <a:ext cx="3332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Visualisation: Shopping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66" y="3090334"/>
            <a:ext cx="1757183" cy="153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87" y="3146322"/>
            <a:ext cx="1734527" cy="1466646"/>
          </a:xfrm>
          <a:prstGeom prst="rect">
            <a:avLst/>
          </a:prstGeom>
        </p:spPr>
      </p:pic>
      <p:pic>
        <p:nvPicPr>
          <p:cNvPr id="8" name="Picture 7" descr="business_checkins_small_shoppin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10257" r="8164" b="13846"/>
          <a:stretch/>
        </p:blipFill>
        <p:spPr>
          <a:xfrm>
            <a:off x="936000" y="1332000"/>
            <a:ext cx="5256000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</a:t>
            </a:r>
            <a:r>
              <a:rPr lang="nb-NO" dirty="0">
                <a:latin typeface="Helvetica Neue Light"/>
                <a:cs typeface="Helvetica Neue Light"/>
              </a:rPr>
              <a:t>Yelp Dataset </a:t>
            </a:r>
            <a:r>
              <a:rPr lang="nb-NO" dirty="0" smtClean="0">
                <a:latin typeface="Helvetica Neue Light"/>
                <a:cs typeface="Helvetica Neue Light"/>
              </a:rPr>
              <a:t>Challenge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734" y="882901"/>
            <a:ext cx="3109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Visualisation: Nightlife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66" y="3090334"/>
            <a:ext cx="1757183" cy="153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87" y="3146322"/>
            <a:ext cx="1734527" cy="1466646"/>
          </a:xfrm>
          <a:prstGeom prst="rect">
            <a:avLst/>
          </a:prstGeom>
        </p:spPr>
      </p:pic>
      <p:pic>
        <p:nvPicPr>
          <p:cNvPr id="3" name="Picture 2" descr="business_checkins_small_nightlif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10256" r="8163" b="13846"/>
          <a:stretch/>
        </p:blipFill>
        <p:spPr>
          <a:xfrm>
            <a:off x="936000" y="1332000"/>
            <a:ext cx="5256000" cy="532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819" y="3146322"/>
            <a:ext cx="1727830" cy="14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4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</a:t>
            </a:r>
            <a:r>
              <a:rPr lang="nb-NO" dirty="0">
                <a:latin typeface="Helvetica Neue Light"/>
                <a:cs typeface="Helvetica Neue Light"/>
              </a:rPr>
              <a:t>Yelp Dataset </a:t>
            </a:r>
            <a:r>
              <a:rPr lang="nb-NO" dirty="0" smtClean="0">
                <a:latin typeface="Helvetica Neue Light"/>
                <a:cs typeface="Helvetica Neue Light"/>
              </a:rPr>
              <a:t>Challenge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734" y="882901"/>
            <a:ext cx="543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Visualisation: Beauty &amp; Spas, Active </a:t>
            </a:r>
            <a:r>
              <a:rPr lang="en-US" sz="2400" dirty="0" smtClean="0">
                <a:latin typeface="Helvetica Neue Light"/>
                <a:cs typeface="Helvetica Neue Light"/>
              </a:rPr>
              <a:t>Life</a:t>
            </a:r>
            <a:endParaRPr lang="en-US" sz="2400" dirty="0" smtClean="0">
              <a:latin typeface="Helvetica Neue Light"/>
              <a:cs typeface="Helvetica Neue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66" y="3090334"/>
            <a:ext cx="1757183" cy="153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87" y="3146322"/>
            <a:ext cx="1734527" cy="1466646"/>
          </a:xfrm>
          <a:prstGeom prst="rect">
            <a:avLst/>
          </a:prstGeom>
        </p:spPr>
      </p:pic>
      <p:pic>
        <p:nvPicPr>
          <p:cNvPr id="3" name="Picture 2" descr="business_checkins_small_beauty_active_lif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6" t="10256" r="8162" b="13846"/>
          <a:stretch/>
        </p:blipFill>
        <p:spPr>
          <a:xfrm>
            <a:off x="936000" y="1332000"/>
            <a:ext cx="5256000" cy="532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22" y="3146322"/>
            <a:ext cx="1734527" cy="14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5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</a:t>
            </a:r>
            <a:r>
              <a:rPr lang="nb-NO" dirty="0">
                <a:latin typeface="Helvetica Neue Light"/>
                <a:cs typeface="Helvetica Neue Light"/>
              </a:rPr>
              <a:t>Yelp Dataset </a:t>
            </a:r>
            <a:r>
              <a:rPr lang="nb-NO" dirty="0" smtClean="0">
                <a:latin typeface="Helvetica Neue Light"/>
                <a:cs typeface="Helvetica Neue Light"/>
              </a:rPr>
              <a:t>Challenge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734" y="882901"/>
            <a:ext cx="4603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Visualisation: </a:t>
            </a:r>
            <a:r>
              <a:rPr lang="en-US" sz="2400" dirty="0" smtClean="0">
                <a:latin typeface="Helvetica Neue Light"/>
                <a:cs typeface="Helvetica Neue Light"/>
              </a:rPr>
              <a:t>cluster examination</a:t>
            </a:r>
            <a:endParaRPr lang="en-US" sz="2400" dirty="0" smtClean="0">
              <a:latin typeface="Helvetica Neue Light"/>
              <a:cs typeface="Helvetica Neue Light"/>
            </a:endParaRPr>
          </a:p>
        </p:txBody>
      </p:sp>
      <p:pic>
        <p:nvPicPr>
          <p:cNvPr id="3" name="Picture 2" descr="business_checkins_smal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10257" r="8164" b="13847"/>
          <a:stretch/>
        </p:blipFill>
        <p:spPr>
          <a:xfrm>
            <a:off x="455215" y="1332000"/>
            <a:ext cx="5256000" cy="5328000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9" idx="2"/>
            <a:endCxn id="4" idx="1"/>
          </p:cNvCxnSpPr>
          <p:nvPr/>
        </p:nvCxnSpPr>
        <p:spPr>
          <a:xfrm flipH="1">
            <a:off x="4356262" y="3211343"/>
            <a:ext cx="1664538" cy="2962447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Donut 3"/>
          <p:cNvSpPr/>
          <p:nvPr/>
        </p:nvSpPr>
        <p:spPr>
          <a:xfrm rot="21217332">
            <a:off x="4290786" y="6061286"/>
            <a:ext cx="598714" cy="598714"/>
          </a:xfrm>
          <a:prstGeom prst="donut">
            <a:avLst>
              <a:gd name="adj" fmla="val 6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24" name="Straight Connector 23"/>
          <p:cNvCxnSpPr>
            <a:stCxn id="9" idx="6"/>
            <a:endCxn id="4" idx="5"/>
          </p:cNvCxnSpPr>
          <p:nvPr/>
        </p:nvCxnSpPr>
        <p:spPr>
          <a:xfrm flipH="1">
            <a:off x="4824024" y="4805341"/>
            <a:ext cx="3082003" cy="1742155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00" y="3055244"/>
            <a:ext cx="1861148" cy="2112653"/>
          </a:xfrm>
          <a:prstGeom prst="rect">
            <a:avLst/>
          </a:prstGeom>
        </p:spPr>
      </p:pic>
      <p:sp>
        <p:nvSpPr>
          <p:cNvPr id="9" name="Donut 8"/>
          <p:cNvSpPr/>
          <p:nvPr/>
        </p:nvSpPr>
        <p:spPr>
          <a:xfrm rot="2412911">
            <a:off x="5729020" y="2771291"/>
            <a:ext cx="2468787" cy="2474102"/>
          </a:xfrm>
          <a:prstGeom prst="donut">
            <a:avLst>
              <a:gd name="adj" fmla="val 6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26450" y="1438128"/>
            <a:ext cx="2988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Neue Light"/>
                <a:cs typeface="Helvetica Neue Light"/>
              </a:rPr>
              <a:t>Cluster characteristics: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Helvetica Neue Light"/>
                <a:cs typeface="Helvetica Neue Light"/>
              </a:rPr>
              <a:t>Tuesday, 2:00 is not NaN </a:t>
            </a:r>
            <a:endParaRPr lang="en-US" sz="16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8277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</a:t>
            </a:r>
            <a:r>
              <a:rPr lang="nb-NO" dirty="0">
                <a:latin typeface="Helvetica Neue Light"/>
                <a:cs typeface="Helvetica Neue Light"/>
              </a:rPr>
              <a:t>Yelp Dataset </a:t>
            </a:r>
            <a:r>
              <a:rPr lang="nb-NO" dirty="0" smtClean="0">
                <a:latin typeface="Helvetica Neue Light"/>
                <a:cs typeface="Helvetica Neue Light"/>
              </a:rPr>
              <a:t>Challenge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734" y="882901"/>
            <a:ext cx="4603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Visualisation: </a:t>
            </a:r>
            <a:r>
              <a:rPr lang="en-US" sz="2400" dirty="0" smtClean="0">
                <a:latin typeface="Helvetica Neue Light"/>
                <a:cs typeface="Helvetica Neue Light"/>
              </a:rPr>
              <a:t>cluster examination</a:t>
            </a:r>
            <a:endParaRPr lang="en-US" sz="2400" dirty="0" smtClean="0">
              <a:latin typeface="Helvetica Neue Light"/>
              <a:cs typeface="Helvetica Neue Light"/>
            </a:endParaRPr>
          </a:p>
        </p:txBody>
      </p:sp>
      <p:pic>
        <p:nvPicPr>
          <p:cNvPr id="3" name="Picture 2" descr="business_checkins_smal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10257" r="8164" b="13847"/>
          <a:stretch/>
        </p:blipFill>
        <p:spPr>
          <a:xfrm>
            <a:off x="455215" y="1332000"/>
            <a:ext cx="5256000" cy="5328000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9" idx="1"/>
            <a:endCxn id="4" idx="1"/>
          </p:cNvCxnSpPr>
          <p:nvPr/>
        </p:nvCxnSpPr>
        <p:spPr>
          <a:xfrm flipH="1">
            <a:off x="1846522" y="3807339"/>
            <a:ext cx="4959585" cy="2130362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Donut 3"/>
          <p:cNvSpPr/>
          <p:nvPr/>
        </p:nvSpPr>
        <p:spPr>
          <a:xfrm rot="21217332">
            <a:off x="1743981" y="5761511"/>
            <a:ext cx="937637" cy="937637"/>
          </a:xfrm>
          <a:prstGeom prst="donut">
            <a:avLst>
              <a:gd name="adj" fmla="val 6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24" name="Straight Connector 23"/>
          <p:cNvCxnSpPr>
            <a:stCxn id="9" idx="5"/>
            <a:endCxn id="4" idx="5"/>
          </p:cNvCxnSpPr>
          <p:nvPr/>
        </p:nvCxnSpPr>
        <p:spPr>
          <a:xfrm flipH="1">
            <a:off x="2579077" y="6170561"/>
            <a:ext cx="4950377" cy="352397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26450" y="1438128"/>
            <a:ext cx="31248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Neue Light"/>
                <a:cs typeface="Helvetica Neue Light"/>
              </a:rPr>
              <a:t>Cluster characteristics: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Helvetica Neue Light"/>
                <a:cs typeface="Helvetica Neue Light"/>
              </a:rPr>
              <a:t>More than 35 check-ins everyday at 10:00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Helvetica Neue Light"/>
                <a:cs typeface="Helvetica Neue Light"/>
              </a:rPr>
              <a:t>Less than 17 check-ins everyday at 15:00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Helvetica Neue Light"/>
                <a:cs typeface="Helvetica Neue Light"/>
              </a:rPr>
              <a:t>Most has category “Breakfast and brunch”</a:t>
            </a:r>
            <a:endParaRPr lang="en-US" sz="1600" dirty="0">
              <a:latin typeface="Helvetica Neue Light"/>
              <a:cs typeface="Helvetica Neue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63" y="3919430"/>
            <a:ext cx="1544987" cy="2085258"/>
          </a:xfrm>
          <a:prstGeom prst="rect">
            <a:avLst/>
          </a:prstGeom>
        </p:spPr>
      </p:pic>
      <p:sp>
        <p:nvSpPr>
          <p:cNvPr id="9" name="Donut 8"/>
          <p:cNvSpPr/>
          <p:nvPr/>
        </p:nvSpPr>
        <p:spPr>
          <a:xfrm rot="1675190">
            <a:off x="5933387" y="3751899"/>
            <a:ext cx="2468787" cy="2474102"/>
          </a:xfrm>
          <a:prstGeom prst="donut">
            <a:avLst>
              <a:gd name="adj" fmla="val 6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548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</a:t>
            </a:r>
            <a:r>
              <a:rPr lang="nb-NO" dirty="0">
                <a:latin typeface="Helvetica Neue Light"/>
                <a:cs typeface="Helvetica Neue Light"/>
              </a:rPr>
              <a:t>Yelp Dataset </a:t>
            </a:r>
            <a:r>
              <a:rPr lang="nb-NO" dirty="0" smtClean="0">
                <a:latin typeface="Helvetica Neue Light"/>
                <a:cs typeface="Helvetica Neue Light"/>
              </a:rPr>
              <a:t>Challenge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3" name="Picture 2" descr="business_checkins_smal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10257" r="8164" b="13847"/>
          <a:stretch/>
        </p:blipFill>
        <p:spPr>
          <a:xfrm>
            <a:off x="553538" y="2359232"/>
            <a:ext cx="3506609" cy="35546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1734" y="882901"/>
            <a:ext cx="640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Result </a:t>
            </a:r>
            <a:r>
              <a:rPr lang="en-US" sz="2400" dirty="0" smtClean="0">
                <a:latin typeface="Helvetica Neue Light"/>
                <a:cs typeface="Helvetica Neue Light"/>
              </a:rPr>
              <a:t>comparison: TDA with other techniques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45" y="2070664"/>
            <a:ext cx="1599116" cy="1909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7935" y="1625586"/>
            <a:ext cx="943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PCA </a:t>
            </a:r>
          </a:p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(0.19 sec)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96390" y="1341018"/>
            <a:ext cx="11127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Spectral </a:t>
            </a:r>
          </a:p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Embedding</a:t>
            </a:r>
          </a:p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(806 sec)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11393" y="4136555"/>
            <a:ext cx="893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LLE</a:t>
            </a:r>
          </a:p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(366 sec)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123" y="4557502"/>
            <a:ext cx="1978991" cy="16732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44871" y="4136555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Modified LLE</a:t>
            </a:r>
          </a:p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(1206 sec)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182" y="2148806"/>
            <a:ext cx="1803664" cy="17677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662" y="4659776"/>
            <a:ext cx="1323639" cy="14444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83513" y="1625586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Topological Data Analysis</a:t>
            </a:r>
          </a:p>
          <a:p>
            <a:pPr algn="ctr"/>
            <a:r>
              <a:rPr lang="en-US" sz="1400" dirty="0" smtClean="0">
                <a:latin typeface="Helvetica Neue Light"/>
                <a:cs typeface="Helvetica Neue Light"/>
              </a:rPr>
              <a:t>(275 sec)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03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Live Demo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733"/>
            <a:ext cx="9144000" cy="58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3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Links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735" y="1273786"/>
            <a:ext cx="8527298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Topology </a:t>
            </a:r>
            <a:r>
              <a:rPr lang="en-US" dirty="0">
                <a:latin typeface="Helvetica Neue Light"/>
                <a:cs typeface="Helvetica Neue Light"/>
              </a:rPr>
              <a:t>And Data (</a:t>
            </a:r>
            <a:r>
              <a:rPr lang="en-US" dirty="0" smtClean="0">
                <a:latin typeface="Helvetica Neue Light"/>
                <a:cs typeface="Helvetica Neue Light"/>
              </a:rPr>
              <a:t>Gunnar </a:t>
            </a:r>
            <a:r>
              <a:rPr lang="en-US" dirty="0" err="1" smtClean="0">
                <a:latin typeface="Helvetica Neue Light"/>
                <a:cs typeface="Helvetica Neue Light"/>
              </a:rPr>
              <a:t>Carlsson</a:t>
            </a:r>
            <a:r>
              <a:rPr lang="en-US" dirty="0" smtClean="0">
                <a:latin typeface="Helvetica Neue Light"/>
                <a:cs typeface="Helvetica Neue Light"/>
              </a:rPr>
              <a:t>)</a:t>
            </a:r>
            <a:r>
              <a:rPr lang="en-US" dirty="0">
                <a:latin typeface="Helvetica Neue Light"/>
                <a:cs typeface="Helvetica Neue Light"/>
              </a:rPr>
              <a:t>:</a:t>
            </a:r>
          </a:p>
          <a:p>
            <a:r>
              <a:rPr lang="fr-FR" dirty="0">
                <a:latin typeface="Helvetica Neue Light"/>
                <a:cs typeface="Helvetica Neue Light"/>
                <a:hlinkClick r:id="rId2"/>
              </a:rPr>
              <a:t>http://</a:t>
            </a:r>
            <a:r>
              <a:rPr lang="fr-FR" dirty="0" err="1">
                <a:latin typeface="Helvetica Neue Light"/>
                <a:cs typeface="Helvetica Neue Light"/>
                <a:hlinkClick r:id="rId2"/>
              </a:rPr>
              <a:t>www.ams.org</a:t>
            </a:r>
            <a:r>
              <a:rPr lang="fr-FR" dirty="0">
                <a:latin typeface="Helvetica Neue Light"/>
                <a:cs typeface="Helvetica Neue Light"/>
                <a:hlinkClick r:id="rId2"/>
              </a:rPr>
              <a:t>/</a:t>
            </a:r>
            <a:r>
              <a:rPr lang="fr-FR" dirty="0" err="1">
                <a:latin typeface="Helvetica Neue Light"/>
                <a:cs typeface="Helvetica Neue Light"/>
                <a:hlinkClick r:id="rId2"/>
              </a:rPr>
              <a:t>journals</a:t>
            </a:r>
            <a:r>
              <a:rPr lang="fr-FR" dirty="0">
                <a:latin typeface="Helvetica Neue Light"/>
                <a:cs typeface="Helvetica Neue Light"/>
                <a:hlinkClick r:id="rId2"/>
              </a:rPr>
              <a:t>/bull/2009-46-02/S0273-0979-09-01249-X/S0273-0979-09-01249-X.pdf</a:t>
            </a:r>
            <a:endParaRPr lang="en-US" dirty="0" smtClean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dirty="0" smtClean="0">
                <a:latin typeface="Helvetica Neue Light"/>
                <a:cs typeface="Helvetica Neue Light"/>
              </a:rPr>
              <a:t>Discrete </a:t>
            </a:r>
            <a:r>
              <a:rPr lang="en-US" dirty="0">
                <a:latin typeface="Helvetica Neue Light"/>
                <a:cs typeface="Helvetica Neue Light"/>
              </a:rPr>
              <a:t>Morse Theory and Persistent </a:t>
            </a:r>
            <a:r>
              <a:rPr lang="en-US" dirty="0" smtClean="0">
                <a:latin typeface="Helvetica Neue Light"/>
                <a:cs typeface="Helvetica Neue Light"/>
              </a:rPr>
              <a:t>Homology (</a:t>
            </a:r>
            <a:r>
              <a:rPr lang="cs-CZ" dirty="0">
                <a:latin typeface="Helvetica Neue Light"/>
                <a:cs typeface="Helvetica Neue Light"/>
              </a:rPr>
              <a:t>Kevin P. </a:t>
            </a:r>
            <a:r>
              <a:rPr lang="cs-CZ" dirty="0" err="1">
                <a:latin typeface="Helvetica Neue Light"/>
                <a:cs typeface="Helvetica Neue Light"/>
              </a:rPr>
              <a:t>Knudson</a:t>
            </a:r>
            <a:r>
              <a:rPr lang="en-US" dirty="0" smtClean="0">
                <a:latin typeface="Helvetica Neue Light"/>
                <a:cs typeface="Helvetica Neue Light"/>
              </a:rPr>
              <a:t>):</a:t>
            </a:r>
            <a:endParaRPr lang="en-US" dirty="0">
              <a:latin typeface="Helvetica Neue Light"/>
              <a:cs typeface="Helvetica Neue Light"/>
              <a:hlinkClick r:id="rId3"/>
            </a:endParaRPr>
          </a:p>
          <a:p>
            <a:r>
              <a:rPr lang="en-US" dirty="0" smtClean="0">
                <a:latin typeface="Helvetica Neue Light"/>
                <a:cs typeface="Helvetica Neue Light"/>
                <a:hlinkClick r:id="rId3"/>
              </a:rPr>
              <a:t>http</a:t>
            </a:r>
            <a:r>
              <a:rPr lang="en-US" dirty="0">
                <a:latin typeface="Helvetica Neue Light"/>
                <a:cs typeface="Helvetica Neue Light"/>
                <a:hlinkClick r:id="rId3"/>
              </a:rPr>
              <a:t>://www.math.fsu.edu/~hironaka/FSUUF/</a:t>
            </a:r>
            <a:r>
              <a:rPr lang="en-US" dirty="0" smtClean="0">
                <a:latin typeface="Helvetica Neue Light"/>
                <a:cs typeface="Helvetica Neue Light"/>
                <a:hlinkClick r:id="rId3"/>
              </a:rPr>
              <a:t>knudson.pdf</a:t>
            </a:r>
            <a:endParaRPr lang="en-US" dirty="0" smtClean="0">
              <a:latin typeface="Helvetica Neue Light"/>
              <a:cs typeface="Helvetica Neue Light"/>
            </a:endParaRPr>
          </a:p>
          <a:p>
            <a:endParaRPr lang="en-US" dirty="0" smtClean="0">
              <a:latin typeface="Helvetica Neue Light"/>
              <a:cs typeface="Helvetica Neue Light"/>
            </a:endParaRPr>
          </a:p>
          <a:p>
            <a:r>
              <a:rPr lang="en-US" dirty="0">
                <a:latin typeface="Helvetica Neue Light"/>
                <a:cs typeface="Helvetica Neue Light"/>
              </a:rPr>
              <a:t>Topological Persistence and </a:t>
            </a:r>
            <a:r>
              <a:rPr lang="en-US" dirty="0" smtClean="0">
                <a:latin typeface="Helvetica Neue Light"/>
                <a:cs typeface="Helvetica Neue Light"/>
              </a:rPr>
              <a:t>Simpliﬁcation </a:t>
            </a:r>
          </a:p>
          <a:p>
            <a:r>
              <a:rPr lang="en-US" dirty="0" smtClean="0">
                <a:latin typeface="Helvetica Neue Light"/>
                <a:cs typeface="Helvetica Neue Light"/>
              </a:rPr>
              <a:t>(</a:t>
            </a:r>
            <a:r>
              <a:rPr lang="de-DE" dirty="0">
                <a:latin typeface="Helvetica Neue Light"/>
                <a:cs typeface="Helvetica Neue Light"/>
              </a:rPr>
              <a:t>Herbert </a:t>
            </a:r>
            <a:r>
              <a:rPr lang="de-DE" dirty="0" err="1">
                <a:latin typeface="Helvetica Neue Light"/>
                <a:cs typeface="Helvetica Neue Light"/>
              </a:rPr>
              <a:t>Edelsbrunner</a:t>
            </a:r>
            <a:r>
              <a:rPr lang="de-DE" dirty="0">
                <a:latin typeface="Helvetica Neue Light"/>
                <a:cs typeface="Helvetica Neue Light"/>
              </a:rPr>
              <a:t>, David </a:t>
            </a:r>
            <a:r>
              <a:rPr lang="de-DE" dirty="0" err="1">
                <a:latin typeface="Helvetica Neue Light"/>
                <a:cs typeface="Helvetica Neue Light"/>
              </a:rPr>
              <a:t>Letscher</a:t>
            </a:r>
            <a:r>
              <a:rPr lang="de-DE" dirty="0">
                <a:latin typeface="Helvetica Neue Light"/>
                <a:cs typeface="Helvetica Neue Light"/>
              </a:rPr>
              <a:t>, Afra </a:t>
            </a:r>
            <a:r>
              <a:rPr lang="de-DE" dirty="0" err="1">
                <a:latin typeface="Helvetica Neue Light"/>
                <a:cs typeface="Helvetica Neue Light"/>
              </a:rPr>
              <a:t>Zomorodian</a:t>
            </a:r>
            <a:r>
              <a:rPr lang="en-US" dirty="0" smtClean="0">
                <a:latin typeface="Helvetica Neue Light"/>
                <a:cs typeface="Helvetica Neue Light"/>
              </a:rPr>
              <a:t>):</a:t>
            </a:r>
          </a:p>
          <a:p>
            <a:r>
              <a:rPr lang="en-US" dirty="0">
                <a:latin typeface="Helvetica Neue Light"/>
                <a:cs typeface="Helvetica Neue Light"/>
                <a:hlinkClick r:id="rId4"/>
              </a:rPr>
              <a:t>http://math.uchicago.edu/~shmuel/AAT-readings/Data%20Analysis%20/</a:t>
            </a:r>
            <a:r>
              <a:rPr lang="en-US" dirty="0" smtClean="0">
                <a:latin typeface="Helvetica Neue Light"/>
                <a:cs typeface="Helvetica Neue Light"/>
                <a:hlinkClick r:id="rId4"/>
              </a:rPr>
              <a:t>PersTop.pdf</a:t>
            </a:r>
            <a:endParaRPr lang="en-US" dirty="0" smtClean="0">
              <a:latin typeface="Helvetica Neue Light"/>
              <a:cs typeface="Helvetica Neue Light"/>
            </a:endParaRPr>
          </a:p>
          <a:p>
            <a:endParaRPr lang="ru-RU" dirty="0">
              <a:latin typeface="Helvetica Neue Light"/>
              <a:cs typeface="Helvetica Neue Light"/>
            </a:endParaRPr>
          </a:p>
          <a:p>
            <a:endParaRPr lang="ru-RU" dirty="0" smtClean="0">
              <a:latin typeface="Helvetica Neue Light"/>
              <a:cs typeface="Helvetica Neue Light"/>
            </a:endParaRPr>
          </a:p>
          <a:p>
            <a:endParaRPr lang="en-US" dirty="0" smtClean="0">
              <a:latin typeface="Helvetica Neue Light"/>
              <a:cs typeface="Helvetica Neue Light"/>
            </a:endParaRPr>
          </a:p>
          <a:p>
            <a:r>
              <a:rPr lang="en-US" dirty="0" smtClean="0">
                <a:latin typeface="Helvetica Neue Light"/>
                <a:cs typeface="Helvetica Neue Light"/>
              </a:rPr>
              <a:t>Netflix Diagram (3200x3200): </a:t>
            </a:r>
            <a:endParaRPr lang="ru-RU" dirty="0" smtClean="0">
              <a:latin typeface="Helvetica Neue Light"/>
              <a:cs typeface="Helvetica Neue Light"/>
            </a:endParaRPr>
          </a:p>
          <a:p>
            <a:r>
              <a:rPr lang="da-DK" dirty="0" smtClean="0">
                <a:latin typeface="Helvetica Neue Light"/>
                <a:cs typeface="Helvetica Neue Light"/>
                <a:hlinkClick r:id="rId5"/>
              </a:rPr>
              <a:t>http</a:t>
            </a:r>
            <a:r>
              <a:rPr lang="da-DK" dirty="0">
                <a:latin typeface="Helvetica Neue Light"/>
                <a:cs typeface="Helvetica Neue Light"/>
                <a:hlinkClick r:id="rId5"/>
              </a:rPr>
              <a:t>://datarefiner.com/</a:t>
            </a:r>
            <a:r>
              <a:rPr lang="da-DK" dirty="0" smtClean="0">
                <a:latin typeface="Helvetica Neue Light"/>
                <a:cs typeface="Helvetica Neue Light"/>
                <a:hlinkClick r:id="rId5"/>
              </a:rPr>
              <a:t>netflix17770movies.png</a:t>
            </a:r>
            <a:endParaRPr lang="da-DK" dirty="0" smtClean="0">
              <a:latin typeface="Helvetica Neue Light"/>
              <a:cs typeface="Helvetica Neue Light"/>
            </a:endParaRPr>
          </a:p>
          <a:p>
            <a:r>
              <a:rPr lang="en-US" dirty="0" smtClean="0">
                <a:latin typeface="Helvetica Neue Light"/>
                <a:cs typeface="Helvetica Neue Light"/>
              </a:rPr>
              <a:t>Netflix Diagram with movie titles (17000x17000, 86MB): </a:t>
            </a:r>
          </a:p>
          <a:p>
            <a:r>
              <a:rPr lang="da-DK" dirty="0" smtClean="0">
                <a:latin typeface="Helvetica Neue Light"/>
                <a:cs typeface="Helvetica Neue Light"/>
                <a:hlinkClick r:id="rId6"/>
              </a:rPr>
              <a:t>http</a:t>
            </a:r>
            <a:r>
              <a:rPr lang="da-DK" dirty="0">
                <a:latin typeface="Helvetica Neue Light"/>
                <a:cs typeface="Helvetica Neue Light"/>
                <a:hlinkClick r:id="rId6"/>
              </a:rPr>
              <a:t>://datarefiner.com/</a:t>
            </a:r>
            <a:r>
              <a:rPr lang="da-DK" dirty="0" smtClean="0">
                <a:latin typeface="Helvetica Neue Light"/>
                <a:cs typeface="Helvetica Neue Light"/>
                <a:hlinkClick r:id="rId6"/>
              </a:rPr>
              <a:t>netflix17770movies_annotation.png</a:t>
            </a:r>
            <a:endParaRPr lang="da-DK" dirty="0" smtClean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105051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199" y="1472279"/>
            <a:ext cx="8023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 </a:t>
            </a:r>
            <a:r>
              <a:rPr lang="en-US" dirty="0">
                <a:latin typeface="Helvetica Neue Light"/>
                <a:cs typeface="Helvetica Neue Light"/>
              </a:rPr>
              <a:t>topological invariant is a map </a:t>
            </a:r>
            <a:r>
              <a:rPr lang="en-US" dirty="0">
                <a:latin typeface="Apple Chancery"/>
                <a:cs typeface="Apple Chancery"/>
              </a:rPr>
              <a:t>f</a:t>
            </a:r>
            <a:r>
              <a:rPr lang="en-US" dirty="0">
                <a:latin typeface="Helvetica Neue Light"/>
                <a:cs typeface="Helvetica Neue Light"/>
              </a:rPr>
              <a:t> </a:t>
            </a:r>
            <a:r>
              <a:rPr lang="en-US" dirty="0">
                <a:latin typeface="Helvetica Neue Light"/>
                <a:cs typeface="Helvetica Neue Light"/>
              </a:rPr>
              <a:t> </a:t>
            </a:r>
            <a:r>
              <a:rPr lang="en-US" dirty="0" smtClean="0">
                <a:latin typeface="Helvetica Neue Light"/>
                <a:cs typeface="Helvetica Neue Light"/>
              </a:rPr>
              <a:t>that </a:t>
            </a:r>
            <a:r>
              <a:rPr lang="en-US" dirty="0">
                <a:latin typeface="Helvetica Neue Light"/>
                <a:cs typeface="Helvetica Neue Light"/>
              </a:rPr>
              <a:t>assigns the same object </a:t>
            </a:r>
            <a:r>
              <a:rPr lang="en-US" dirty="0" smtClean="0">
                <a:latin typeface="Helvetica Neue Light"/>
                <a:cs typeface="Helvetica Neue Light"/>
              </a:rPr>
              <a:t>to</a:t>
            </a:r>
            <a:endParaRPr lang="en-US" dirty="0">
              <a:latin typeface="Helvetica Neue Light"/>
              <a:cs typeface="Helvetica Neue Light"/>
            </a:endParaRPr>
          </a:p>
          <a:p>
            <a:r>
              <a:rPr lang="en-US" u="sng" dirty="0">
                <a:latin typeface="Helvetica Neue Light"/>
                <a:cs typeface="Helvetica Neue Light"/>
              </a:rPr>
              <a:t>homeomorphic</a:t>
            </a:r>
            <a:r>
              <a:rPr lang="en-US" dirty="0">
                <a:latin typeface="Helvetica Neue Light"/>
                <a:cs typeface="Helvetica Neue Light"/>
              </a:rPr>
              <a:t> spaces, that is</a:t>
            </a:r>
            <a:r>
              <a:rPr lang="en-US" dirty="0" smtClean="0">
                <a:latin typeface="Helvetica Neue Light"/>
                <a:cs typeface="Helvetica Neue Light"/>
              </a:rPr>
              <a:t>: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88" y="2537999"/>
            <a:ext cx="3609557" cy="387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4636" y="3472791"/>
            <a:ext cx="37964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Homology: is a machine that converts local </a:t>
            </a:r>
            <a:r>
              <a:rPr lang="en-US" dirty="0" smtClean="0">
                <a:latin typeface="Helvetica Neue Light"/>
                <a:cs typeface="Helvetica Neue Light"/>
              </a:rPr>
              <a:t>data about </a:t>
            </a:r>
            <a:r>
              <a:rPr lang="en-US" dirty="0">
                <a:latin typeface="Helvetica Neue Light"/>
                <a:cs typeface="Helvetica Neue Light"/>
              </a:rPr>
              <a:t>a space into global algebraic structure</a:t>
            </a:r>
          </a:p>
        </p:txBody>
      </p:sp>
      <p:pic>
        <p:nvPicPr>
          <p:cNvPr id="6" name="Mug_and_Torus_morph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2105" y="3083324"/>
            <a:ext cx="3004209" cy="3004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4907" y="5872089"/>
            <a:ext cx="14505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Helvetica Neue Light"/>
                <a:cs typeface="Helvetica Neue Light"/>
              </a:rPr>
              <a:t>Reference: Wikipedia, 2010.</a:t>
            </a:r>
            <a:endParaRPr lang="en-US" sz="800" dirty="0">
              <a:latin typeface="Helvetica Neue Light"/>
              <a:cs typeface="Helvetica Neue Ligh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1734" y="0"/>
            <a:ext cx="8229600" cy="95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 Neue Light"/>
                <a:cs typeface="Helvetica Neue Light"/>
              </a:rPr>
              <a:t>Topological invariants</a:t>
            </a:r>
          </a:p>
        </p:txBody>
      </p:sp>
    </p:spTree>
    <p:extLst>
      <p:ext uri="{BB962C8B-B14F-4D97-AF65-F5344CB8AC3E}">
        <p14:creationId xmlns:p14="http://schemas.microsoft.com/office/powerpoint/2010/main" val="290284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9555" y="5560423"/>
            <a:ext cx="2550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Neue Light"/>
                <a:cs typeface="Helvetica Neue Light"/>
              </a:rPr>
              <a:t>info@datarefiner.com</a:t>
            </a:r>
            <a:endParaRPr lang="en-US" sz="2000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3088" y="4967177"/>
            <a:ext cx="3537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 Neue Light"/>
                <a:cs typeface="Helvetica Neue Light"/>
              </a:rPr>
              <a:t>www.datarefiner.com</a:t>
            </a:r>
            <a:endParaRPr lang="en-US" sz="2800" b="1" dirty="0"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90334" y="869769"/>
            <a:ext cx="298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 Light"/>
                <a:cs typeface="Helvetica Neue Light"/>
              </a:rPr>
              <a:t>Please sign up for free beta access: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689"/>
            <a:ext cx="9144000" cy="34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1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4636" y="1440975"/>
            <a:ext cx="39657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Theorem: </a:t>
            </a:r>
          </a:p>
          <a:p>
            <a:r>
              <a:rPr lang="en-US" dirty="0" smtClean="0"/>
              <a:t>Suppose </a:t>
            </a:r>
            <a:r>
              <a:rPr lang="en-US" sz="2000" i="1" dirty="0" smtClean="0"/>
              <a:t>h</a:t>
            </a:r>
            <a:r>
              <a:rPr lang="en-US" i="1" dirty="0" smtClean="0"/>
              <a:t> </a:t>
            </a:r>
            <a:r>
              <a:rPr lang="en-US" i="1" dirty="0"/>
              <a:t>: </a:t>
            </a:r>
            <a:r>
              <a:rPr lang="en-US" sz="2000" i="1" dirty="0" smtClean="0"/>
              <a:t>X</a:t>
            </a:r>
            <a:r>
              <a:rPr lang="en-US" i="1" dirty="0" smtClean="0"/>
              <a:t> </a:t>
            </a:r>
            <a:r>
              <a:rPr lang="en-US" i="1" dirty="0" smtClean="0">
                <a:latin typeface="Wingdings 3" charset="2"/>
                <a:cs typeface="Wingdings 3" charset="2"/>
              </a:rPr>
              <a:t>g</a:t>
            </a:r>
            <a:r>
              <a:rPr lang="en-US" i="1" dirty="0" smtClean="0">
                <a:cs typeface="Wingdings 3" charset="2"/>
              </a:rPr>
              <a:t> </a:t>
            </a:r>
            <a:r>
              <a:rPr lang="en-US" i="1" dirty="0">
                <a:latin typeface="Adobe Caslon Pro"/>
                <a:cs typeface="Adobe Caslon Pro"/>
              </a:rPr>
              <a:t> </a:t>
            </a:r>
            <a:r>
              <a:rPr lang="en-US" i="1" dirty="0" smtClean="0">
                <a:latin typeface="Adobe Caslon Pro"/>
                <a:cs typeface="Adobe Caslon Pro"/>
              </a:rPr>
              <a:t> </a:t>
            </a:r>
            <a:r>
              <a:rPr lang="en-US" i="1" dirty="0" smtClean="0"/>
              <a:t>   </a:t>
            </a:r>
            <a:r>
              <a:rPr lang="en-US" dirty="0" smtClean="0"/>
              <a:t>is </a:t>
            </a:r>
            <a:r>
              <a:rPr lang="en-US" dirty="0"/>
              <a:t>a discrete Morse function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Helvetica Neue Light"/>
                <a:cs typeface="Helvetica Neue Light"/>
              </a:rPr>
              <a:t>Then X </a:t>
            </a:r>
            <a:r>
              <a:rPr lang="en-US" dirty="0">
                <a:latin typeface="Helvetica Neue Light"/>
                <a:cs typeface="Helvetica Neue Light"/>
              </a:rPr>
              <a:t>is homotopy equivalent to a CW-complex with exactly one cell </a:t>
            </a:r>
            <a:r>
              <a:rPr lang="en-US" dirty="0" smtClean="0">
                <a:latin typeface="Helvetica Neue Light"/>
                <a:cs typeface="Helvetica Neue Light"/>
              </a:rPr>
              <a:t>of dimension </a:t>
            </a:r>
            <a:r>
              <a:rPr lang="en-US" dirty="0">
                <a:latin typeface="Helvetica Neue Light"/>
                <a:cs typeface="Helvetica Neue Light"/>
              </a:rPr>
              <a:t>p for each critical simplex of dimension p.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38" y="1797044"/>
            <a:ext cx="221192" cy="229091"/>
          </a:xfrm>
          <a:prstGeom prst="rect">
            <a:avLst/>
          </a:prstGeom>
        </p:spPr>
      </p:pic>
      <p:pic>
        <p:nvPicPr>
          <p:cNvPr id="14" name="Picture 13" descr="morse_theo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33" y="1399517"/>
            <a:ext cx="3589867" cy="2442115"/>
          </a:xfrm>
          <a:prstGeom prst="rect">
            <a:avLst/>
          </a:prstGeom>
        </p:spPr>
      </p:pic>
      <p:pic>
        <p:nvPicPr>
          <p:cNvPr id="15" name="Picture 14" descr="reeb_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31" y="3985345"/>
            <a:ext cx="5313337" cy="19662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13731" y="5951590"/>
            <a:ext cx="5198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Reference: </a:t>
            </a:r>
            <a:r>
              <a:rPr lang="fi-FI" sz="800" dirty="0" err="1"/>
              <a:t>Teng</a:t>
            </a:r>
            <a:r>
              <a:rPr lang="fi-FI" sz="800" dirty="0"/>
              <a:t> Ma ; </a:t>
            </a:r>
            <a:r>
              <a:rPr lang="fi-FI" sz="800" dirty="0" err="1"/>
              <a:t>Zhuangzhi</a:t>
            </a:r>
            <a:r>
              <a:rPr lang="fi-FI" sz="800" dirty="0"/>
              <a:t> </a:t>
            </a:r>
            <a:r>
              <a:rPr lang="fi-FI" sz="800" dirty="0" err="1"/>
              <a:t>Wu</a:t>
            </a:r>
            <a:r>
              <a:rPr lang="fi-FI" sz="800" dirty="0"/>
              <a:t> ; </a:t>
            </a:r>
            <a:r>
              <a:rPr lang="fi-FI" sz="800" dirty="0" err="1"/>
              <a:t>Pei</a:t>
            </a:r>
            <a:r>
              <a:rPr lang="fi-FI" sz="800" dirty="0"/>
              <a:t> Luo ; </a:t>
            </a:r>
            <a:r>
              <a:rPr lang="fi-FI" sz="800" dirty="0" err="1"/>
              <a:t>Lu</a:t>
            </a:r>
            <a:r>
              <a:rPr lang="fi-FI" sz="800" dirty="0"/>
              <a:t> </a:t>
            </a:r>
            <a:r>
              <a:rPr lang="fi-FI" sz="800" dirty="0" smtClean="0"/>
              <a:t>Feng.</a:t>
            </a:r>
            <a:r>
              <a:rPr lang="en-US" sz="800" dirty="0" smtClean="0"/>
              <a:t> </a:t>
            </a:r>
            <a:r>
              <a:rPr lang="en-US" sz="800" i="1" dirty="0"/>
              <a:t>Reeb graph computation through spectral clustering</a:t>
            </a:r>
            <a:r>
              <a:rPr lang="en-US" sz="800" dirty="0"/>
              <a:t>, </a:t>
            </a:r>
            <a:r>
              <a:rPr lang="en-US" sz="800" dirty="0" smtClean="0"/>
              <a:t>2011.</a:t>
            </a:r>
            <a:endParaRPr lang="en-US" sz="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1734" y="0"/>
            <a:ext cx="8229600" cy="956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Helvetica Neue Light"/>
                <a:cs typeface="Helvetica Neue Light"/>
              </a:rPr>
              <a:t>Morse Theory and Reeb Graph</a:t>
            </a:r>
          </a:p>
        </p:txBody>
      </p:sp>
    </p:spTree>
    <p:extLst>
      <p:ext uri="{BB962C8B-B14F-4D97-AF65-F5344CB8AC3E}">
        <p14:creationId xmlns:p14="http://schemas.microsoft.com/office/powerpoint/2010/main" val="2646751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98333" y="1399893"/>
            <a:ext cx="4766734" cy="296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Light"/>
                <a:cs typeface="Helvetica Neue Light"/>
              </a:rPr>
              <a:t>A dataset from Netflix open competition best collaborative filtering algorithm to predict user ratings for </a:t>
            </a:r>
            <a:r>
              <a:rPr lang="en-US" sz="2400" dirty="0" smtClean="0">
                <a:latin typeface="Helvetica Neue Light"/>
                <a:cs typeface="Helvetica Neue Light"/>
              </a:rPr>
              <a:t>films:</a:t>
            </a:r>
            <a:endParaRPr lang="en-US" sz="2400" dirty="0">
              <a:latin typeface="Helvetica Neue Light"/>
              <a:cs typeface="Helvetica Neue Light"/>
            </a:endParaRPr>
          </a:p>
          <a:p>
            <a:endParaRPr lang="en-US" sz="1050" dirty="0">
              <a:latin typeface="Helvetica Neue Light"/>
              <a:cs typeface="Helvetica Neue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 Neue"/>
                <a:cs typeface="Helvetica Neue"/>
              </a:rPr>
              <a:t>100,480,507</a:t>
            </a:r>
            <a:r>
              <a:rPr lang="en-US" sz="2000" dirty="0" smtClean="0">
                <a:latin typeface="Helvetica Neue Light"/>
                <a:cs typeface="Helvetica Neue Light"/>
              </a:rPr>
              <a:t> ratings</a:t>
            </a:r>
            <a:endParaRPr lang="en-US" sz="2000" dirty="0">
              <a:latin typeface="Helvetica Neue Light"/>
              <a:cs typeface="Helvetica Neue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 Neue"/>
                <a:cs typeface="Helvetica Neue"/>
              </a:rPr>
              <a:t>480,189</a:t>
            </a:r>
            <a:r>
              <a:rPr lang="en-US" sz="2000" dirty="0" smtClean="0">
                <a:latin typeface="Helvetica Neue Light"/>
                <a:cs typeface="Helvetica Neue Light"/>
              </a:rPr>
              <a:t> users</a:t>
            </a:r>
            <a:endParaRPr lang="en-US" sz="2000" dirty="0">
              <a:latin typeface="Helvetica Neue Light"/>
              <a:cs typeface="Helvetica Neue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 Neue"/>
                <a:cs typeface="Helvetica Neue"/>
              </a:rPr>
              <a:t>17,770</a:t>
            </a:r>
            <a:r>
              <a:rPr lang="en-US" sz="2000" dirty="0" smtClean="0">
                <a:latin typeface="Helvetica Neue Light"/>
                <a:cs typeface="Helvetica Neue Light"/>
              </a:rPr>
              <a:t> movies</a:t>
            </a:r>
            <a:endParaRPr lang="en-US" sz="2000" dirty="0">
              <a:latin typeface="Helvetica Neue Light"/>
              <a:cs typeface="Helvetica Neue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Helvetica Neue"/>
                <a:cs typeface="Helvetica Neue"/>
              </a:rPr>
              <a:t>2.1</a:t>
            </a:r>
            <a:r>
              <a:rPr lang="en-US" sz="2000" dirty="0" smtClean="0">
                <a:latin typeface="Helvetica Neue Light"/>
                <a:cs typeface="Helvetica Neue Light"/>
              </a:rPr>
              <a:t> GB of CSV file</a:t>
            </a:r>
            <a:endParaRPr lang="en-US" sz="2000" dirty="0">
              <a:latin typeface="Helvetica Neue Light"/>
              <a:cs typeface="Helvetica Neue Ligh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693"/>
            <a:ext cx="3321317" cy="186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9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734" y="882901"/>
            <a:ext cx="2931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Data Transformation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64" y="2042128"/>
            <a:ext cx="2297799" cy="28253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1540934"/>
            <a:ext cx="139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Source data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4" name="Notched Right Arrow 3"/>
          <p:cNvSpPr/>
          <p:nvPr/>
        </p:nvSpPr>
        <p:spPr>
          <a:xfrm>
            <a:off x="3254763" y="2963334"/>
            <a:ext cx="872066" cy="541866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 Neue Light"/>
              <a:cs typeface="Helvetica Neue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2428218"/>
            <a:ext cx="3636433" cy="18516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90734" y="2042128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 Light"/>
                <a:cs typeface="Helvetica Neue Light"/>
              </a:rPr>
              <a:t>users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4107521" y="316174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 Light"/>
                <a:cs typeface="Helvetica Neue Light"/>
              </a:rPr>
              <a:t>movies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20266" y="1540934"/>
            <a:ext cx="223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Data format for TDA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547" y="5080000"/>
            <a:ext cx="2631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[100,480,507:3]</a:t>
            </a: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300 millions of elements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3391" y="5080000"/>
            <a:ext cx="2507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[17,770:480,189]</a:t>
            </a: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8.5 billions of elements</a:t>
            </a:r>
            <a:endParaRPr lang="en-US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940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5925" y="1710026"/>
            <a:ext cx="172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Challenges: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9944" y="2271414"/>
            <a:ext cx="6154341" cy="264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dirty="0" smtClean="0">
                <a:latin typeface="Helvetica Neue Light"/>
                <a:cs typeface="Helvetica Neue Light"/>
              </a:rPr>
              <a:t>During pivoting we’re transforming 300 millions of data items into 8.5 billions of data items, which require more than 200 GB of ram</a:t>
            </a:r>
          </a:p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dirty="0" smtClean="0">
                <a:latin typeface="Helvetica Neue Light"/>
                <a:cs typeface="Helvetica Neue Light"/>
              </a:rPr>
              <a:t>My current TDA algorithm implementation has </a:t>
            </a:r>
            <a:r>
              <a:rPr lang="en-US" b="1" i="1" dirty="0" smtClean="0">
                <a:latin typeface="Helvetica Neue Light"/>
                <a:cs typeface="Helvetica Neue Light"/>
              </a:rPr>
              <a:t>O( </a:t>
            </a:r>
            <a:r>
              <a:rPr lang="en-US" b="1" i="1" dirty="0">
                <a:latin typeface="Helvetica Neue Light"/>
                <a:cs typeface="Helvetica Neue Light"/>
              </a:rPr>
              <a:t>log(n) ) </a:t>
            </a:r>
            <a:r>
              <a:rPr lang="en-US" dirty="0" smtClean="0">
                <a:latin typeface="Helvetica Neue Light"/>
                <a:cs typeface="Helvetica Neue Light"/>
              </a:rPr>
              <a:t>computational and memory complexity, which makes it even more complicated to compute as is</a:t>
            </a:r>
          </a:p>
          <a:p>
            <a:pPr marL="285750" indent="-285750">
              <a:spcBef>
                <a:spcPts val="2400"/>
              </a:spcBef>
              <a:buFont typeface="Arial"/>
              <a:buChar char="•"/>
            </a:pP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734" y="882901"/>
            <a:ext cx="2931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Data Transformation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586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166691" y="1742964"/>
            <a:ext cx="2175829" cy="4396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 Neue Light"/>
                <a:cs typeface="Helvetica Neue Light"/>
              </a:rPr>
              <a:t>Split dataset in buckets by range of movie_ids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21455" y="3305064"/>
            <a:ext cx="2290472" cy="440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 Neue Light"/>
                <a:cs typeface="Helvetica Neue Light"/>
              </a:rPr>
              <a:t>Pivot each data bucket </a:t>
            </a:r>
          </a:p>
          <a:p>
            <a:pPr algn="ctr"/>
            <a:r>
              <a:rPr lang="en-US" sz="1200" dirty="0" smtClean="0">
                <a:latin typeface="Helvetica Neue Light"/>
                <a:cs typeface="Helvetica Neue Light"/>
              </a:rPr>
              <a:t>(rows: movies, columns: users)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7" name="Vertical Scroll 6"/>
          <p:cNvSpPr/>
          <p:nvPr/>
        </p:nvSpPr>
        <p:spPr>
          <a:xfrm>
            <a:off x="3016088" y="2623820"/>
            <a:ext cx="301205" cy="284944"/>
          </a:xfrm>
          <a:prstGeom prst="verticalScroll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 Neue Light"/>
              <a:cs typeface="Helvetica Neue Light"/>
            </a:endParaRPr>
          </a:p>
        </p:txBody>
      </p:sp>
      <p:sp>
        <p:nvSpPr>
          <p:cNvPr id="8" name="Vertical Scroll 7"/>
          <p:cNvSpPr/>
          <p:nvPr/>
        </p:nvSpPr>
        <p:spPr>
          <a:xfrm>
            <a:off x="3451141" y="2623820"/>
            <a:ext cx="301205" cy="284944"/>
          </a:xfrm>
          <a:prstGeom prst="verticalScroll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 Neue Light"/>
              <a:cs typeface="Helvetica Neue Light"/>
            </a:endParaRPr>
          </a:p>
        </p:txBody>
      </p:sp>
      <p:sp>
        <p:nvSpPr>
          <p:cNvPr id="9" name="Vertical Scroll 8"/>
          <p:cNvSpPr/>
          <p:nvPr/>
        </p:nvSpPr>
        <p:spPr>
          <a:xfrm>
            <a:off x="3904746" y="2623820"/>
            <a:ext cx="301205" cy="284944"/>
          </a:xfrm>
          <a:prstGeom prst="verticalScroll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 Neue Light"/>
              <a:cs typeface="Helvetica Neue Light"/>
            </a:endParaRPr>
          </a:p>
        </p:txBody>
      </p:sp>
      <p:sp>
        <p:nvSpPr>
          <p:cNvPr id="10" name="Vertical Scroll 9"/>
          <p:cNvSpPr/>
          <p:nvPr/>
        </p:nvSpPr>
        <p:spPr>
          <a:xfrm>
            <a:off x="4339799" y="2623820"/>
            <a:ext cx="301205" cy="284944"/>
          </a:xfrm>
          <a:prstGeom prst="verticalScroll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2341" y="25394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…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Vertical Scroll 11"/>
          <p:cNvSpPr/>
          <p:nvPr/>
        </p:nvSpPr>
        <p:spPr>
          <a:xfrm>
            <a:off x="5191917" y="2623820"/>
            <a:ext cx="301205" cy="284944"/>
          </a:xfrm>
          <a:prstGeom prst="verticalScroll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 Neue Light"/>
              <a:cs typeface="Helvetica Neue Ligh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601339" y="3306075"/>
            <a:ext cx="544913" cy="440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91917" y="34453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…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535956" y="3306075"/>
            <a:ext cx="544913" cy="440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1577" y="4892594"/>
            <a:ext cx="3339292" cy="440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 Neue Light"/>
                <a:cs typeface="Helvetica Neue Light"/>
              </a:rPr>
              <a:t>Perform serial executions of PCA on each batch using previously learned PCA vectors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048460" y="5668042"/>
            <a:ext cx="2725526" cy="440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 Neue Light"/>
                <a:cs typeface="Helvetica Neue Light"/>
              </a:rPr>
              <a:t>Merging batches in whole dataset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cxnSp>
        <p:nvCxnSpPr>
          <p:cNvPr id="21" name="Straight Arrow Connector 20"/>
          <p:cNvCxnSpPr>
            <a:stCxn id="3" idx="2"/>
            <a:endCxn id="9" idx="0"/>
          </p:cNvCxnSpPr>
          <p:nvPr/>
        </p:nvCxnSpPr>
        <p:spPr>
          <a:xfrm flipH="1">
            <a:off x="4055349" y="2182593"/>
            <a:ext cx="199257" cy="441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8" idx="0"/>
          </p:cNvCxnSpPr>
          <p:nvPr/>
        </p:nvCxnSpPr>
        <p:spPr>
          <a:xfrm flipH="1">
            <a:off x="3601744" y="2182593"/>
            <a:ext cx="303002" cy="441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7" idx="0"/>
          </p:cNvCxnSpPr>
          <p:nvPr/>
        </p:nvCxnSpPr>
        <p:spPr>
          <a:xfrm flipH="1">
            <a:off x="3166691" y="2182593"/>
            <a:ext cx="451133" cy="441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2"/>
            <a:endCxn id="4" idx="0"/>
          </p:cNvCxnSpPr>
          <p:nvPr/>
        </p:nvCxnSpPr>
        <p:spPr>
          <a:xfrm>
            <a:off x="3166691" y="2908764"/>
            <a:ext cx="0" cy="396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2"/>
          </p:cNvCxnSpPr>
          <p:nvPr/>
        </p:nvCxnSpPr>
        <p:spPr>
          <a:xfrm>
            <a:off x="3166691" y="3745704"/>
            <a:ext cx="0" cy="358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  <a:endCxn id="20" idx="0"/>
          </p:cNvCxnSpPr>
          <p:nvPr/>
        </p:nvCxnSpPr>
        <p:spPr>
          <a:xfrm>
            <a:off x="4411223" y="5333234"/>
            <a:ext cx="0" cy="3348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2"/>
          </p:cNvCxnSpPr>
          <p:nvPr/>
        </p:nvCxnSpPr>
        <p:spPr>
          <a:xfrm>
            <a:off x="4873796" y="3746715"/>
            <a:ext cx="0" cy="1145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7" idx="2"/>
          </p:cNvCxnSpPr>
          <p:nvPr/>
        </p:nvCxnSpPr>
        <p:spPr>
          <a:xfrm>
            <a:off x="5808413" y="3746715"/>
            <a:ext cx="0" cy="1129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" idx="2"/>
            <a:endCxn id="10" idx="0"/>
          </p:cNvCxnSpPr>
          <p:nvPr/>
        </p:nvCxnSpPr>
        <p:spPr>
          <a:xfrm>
            <a:off x="4254606" y="2182593"/>
            <a:ext cx="235796" cy="441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12" idx="0"/>
          </p:cNvCxnSpPr>
          <p:nvPr/>
        </p:nvCxnSpPr>
        <p:spPr>
          <a:xfrm>
            <a:off x="4980259" y="2176534"/>
            <a:ext cx="362261" cy="4472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1607974" y="4103779"/>
            <a:ext cx="2993365" cy="44064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Helvetica Neue Light"/>
                <a:cs typeface="Helvetica Neue Light"/>
              </a:rPr>
              <a:t>Learn PCA coefficients on random subset</a:t>
            </a:r>
            <a:endParaRPr lang="en-US" sz="1200" dirty="0">
              <a:latin typeface="Helvetica Neue Light"/>
              <a:cs typeface="Helvetica Neue Light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3902475" y="4552699"/>
            <a:ext cx="1136" cy="339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1734" y="882901"/>
            <a:ext cx="463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Data Transformation: the solution</a:t>
            </a:r>
            <a:endParaRPr lang="en-US" sz="2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2269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tflix17000movi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52" y="956732"/>
            <a:ext cx="6495617" cy="590126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21734" y="0"/>
            <a:ext cx="8229600" cy="956733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 Neue Light"/>
                <a:cs typeface="Helvetica Neue Light"/>
              </a:rPr>
              <a:t>Case study: Netflix competition</a:t>
            </a:r>
            <a:endParaRPr lang="en-US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006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7680</TotalTime>
  <Words>992</Words>
  <Application>Microsoft Macintosh PowerPoint</Application>
  <PresentationFormat>On-screen Show (4:3)</PresentationFormat>
  <Paragraphs>166</Paragraphs>
  <Slides>30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Why Topological Data Analysis Beats Dimension Reduction</vt:lpstr>
      <vt:lpstr>The motivation</vt:lpstr>
      <vt:lpstr>PowerPoint Presentation</vt:lpstr>
      <vt:lpstr>PowerPoint Presentation</vt:lpstr>
      <vt:lpstr>Case study: Netflix competition</vt:lpstr>
      <vt:lpstr>Case study: Netflix competition</vt:lpstr>
      <vt:lpstr>Case study: Netflix competition</vt:lpstr>
      <vt:lpstr>Case study: Netflix competition</vt:lpstr>
      <vt:lpstr>Case study: Netflix competition</vt:lpstr>
      <vt:lpstr>Case study: Netflix competition</vt:lpstr>
      <vt:lpstr>Case study: Netflix competition</vt:lpstr>
      <vt:lpstr>Case study: Netflix competition</vt:lpstr>
      <vt:lpstr>Case study: Netflix competition</vt:lpstr>
      <vt:lpstr>Case study: Netflix competition</vt:lpstr>
      <vt:lpstr>Case study: Netflix competition</vt:lpstr>
      <vt:lpstr>Case study: Netflix competition</vt:lpstr>
      <vt:lpstr>Case study: Netflix competition</vt:lpstr>
      <vt:lpstr>Case study: Yelp Dataset Challenge</vt:lpstr>
      <vt:lpstr>Case study: Yelp Dataset Challenge</vt:lpstr>
      <vt:lpstr>Case study: Yelp Dataset Challenge</vt:lpstr>
      <vt:lpstr>Case study: Yelp Dataset Challenge</vt:lpstr>
      <vt:lpstr>Case study: Yelp Dataset Challenge</vt:lpstr>
      <vt:lpstr>Case study: Yelp Dataset Challenge</vt:lpstr>
      <vt:lpstr>Case study: Yelp Dataset Challenge</vt:lpstr>
      <vt:lpstr>Case study: Yelp Dataset Challenge</vt:lpstr>
      <vt:lpstr>Case study: Yelp Dataset Challenge</vt:lpstr>
      <vt:lpstr>Case study: Yelp Dataset Challenge</vt:lpstr>
      <vt:lpstr>Live Demo</vt:lpstr>
      <vt:lpstr>Links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Topological Data Analysis Beats Dimension Reduction</dc:title>
  <dc:creator>Microsoft Office User</dc:creator>
  <cp:lastModifiedBy>Microsoft Office User</cp:lastModifiedBy>
  <cp:revision>91</cp:revision>
  <dcterms:created xsi:type="dcterms:W3CDTF">2014-03-11T21:44:44Z</dcterms:created>
  <dcterms:modified xsi:type="dcterms:W3CDTF">2014-03-18T17:19:16Z</dcterms:modified>
</cp:coreProperties>
</file>